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71" r:id="rId3"/>
    <p:sldId id="268" r:id="rId4"/>
    <p:sldId id="257" r:id="rId5"/>
    <p:sldId id="269" r:id="rId6"/>
    <p:sldId id="258" r:id="rId7"/>
    <p:sldId id="259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03"/>
    <p:restoredTop sz="94693"/>
  </p:normalViewPr>
  <p:slideViewPr>
    <p:cSldViewPr snapToGrid="0">
      <p:cViewPr varScale="1">
        <p:scale>
          <a:sx n="85" d="100"/>
          <a:sy n="85" d="100"/>
        </p:scale>
        <p:origin x="74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686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26626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0722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Lucida Sans Unicode" charset="0"/>
            </a:endParaRPr>
          </a:p>
        </p:txBody>
      </p:sp>
      <p:sp>
        <p:nvSpPr>
          <p:cNvPr id="3277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64A2"/>
              </a:buClr>
              <a:buFont typeface="Calibri"/>
              <a:buNone/>
            </a:pPr>
            <a:r>
              <a:rPr lang="en-US" sz="4000" b="1" i="0" u="none" strike="noStrike" cap="none">
                <a:solidFill>
                  <a:srgbClr val="8064A2"/>
                </a:solidFill>
                <a:latin typeface="Calibri"/>
                <a:ea typeface="Calibri"/>
                <a:cs typeface="Calibri"/>
                <a:sym typeface="Calibri"/>
              </a:rPr>
              <a:t>PEOPLE </a:t>
            </a:r>
            <a:r>
              <a:rPr lang="en-US" sz="4000" b="1" i="0" u="none" strike="noStrike" cap="non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4000" b="1" i="0" u="none" strike="noStrike" cap="none">
                <a:solidFill>
                  <a:srgbClr val="9BBB59"/>
                </a:solidFill>
                <a:latin typeface="Calibri"/>
                <a:ea typeface="Calibri"/>
                <a:cs typeface="Calibri"/>
                <a:sym typeface="Calibri"/>
              </a:rPr>
              <a:t>PLANET </a:t>
            </a: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BEFORE 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PROFIT</a:t>
            </a:r>
            <a:r>
              <a:rPr lang="en-US" sz="4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introduction to socialism and the</a:t>
            </a:r>
            <a:endParaRPr/>
          </a:p>
        </p:txBody>
      </p:sp>
      <p:pic>
        <p:nvPicPr>
          <p:cNvPr id="1026" name="Picture 2" descr="C:\Users\Green Left 4\Desktop\imag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0970" y="3246119"/>
            <a:ext cx="3804413" cy="3198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32912" y="14147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Socialist Alliance</a:t>
            </a:r>
            <a:endParaRPr dirty="0"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199216" y="1090941"/>
            <a:ext cx="4372784" cy="506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Socialist Alliance is a political organization to help build a socialist future through the self-emancipation of the working class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An activist organization - different levels but all encouraged to put in as much - but developing activists for now and the future and organizing them to help build social movements.</a:t>
            </a:r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sz="1800" dirty="0"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Open to new </a:t>
            </a:r>
            <a:r>
              <a:rPr lang="en-US" sz="1800" dirty="0" err="1"/>
              <a:t>regroupments</a:t>
            </a:r>
            <a:r>
              <a:rPr lang="en-US" sz="1800" dirty="0"/>
              <a:t> and alliances, practicing solidarity-based internationalism</a:t>
            </a:r>
          </a:p>
          <a:p>
            <a:pPr marL="635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/>
              <a:t>Committed to developing a serious but non-dogmatic political theory and policy</a:t>
            </a:r>
            <a:endParaRPr sz="1800" dirty="0"/>
          </a:p>
        </p:txBody>
      </p:sp>
      <p:pic>
        <p:nvPicPr>
          <p:cNvPr id="134" name="Google Shape;134;p20" descr="SA.tif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362512" y="1417625"/>
            <a:ext cx="33243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 descr="glw_tunnel.tiff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2" y="2110525"/>
            <a:ext cx="4146550" cy="307498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4038600" cy="5077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 Left builds the movements and lets people know about them around the country and internationally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counters the lies from the mainstream press and proudly takes the side of workers and the oppressed.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 builds support for our ideas and our party’s work.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Selling and writing builds up confidence of members to talk politics and stand up for our ideas. </a:t>
            </a:r>
            <a:endParaRPr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387B1668-A7F5-165B-7C84-EEE00D19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685" y="33807"/>
            <a:ext cx="2299952" cy="207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-891250" y="0"/>
            <a:ext cx="6944810" cy="821803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b="1" dirty="0">
                <a:solidFill>
                  <a:srgbClr val="FF3300"/>
                </a:solidFill>
              </a:rPr>
              <a:t>Fight for socialism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34319"/>
            <a:ext cx="6320756" cy="5185458"/>
          </a:xfrm>
        </p:spPr>
        <p:txBody>
          <a:bodyPr/>
          <a:lstStyle/>
          <a:p>
            <a:pPr marL="25400" indent="0">
              <a:buNone/>
            </a:pPr>
            <a:r>
              <a:rPr lang="en-AU" b="1" dirty="0"/>
              <a:t>Let the ruling classes tremble at a Communistic revolution. The workers have nothing to lose but their chains. They have a world to win. ( Karl Marx)</a:t>
            </a:r>
            <a:br>
              <a:rPr lang="en-AU" b="1" dirty="0"/>
            </a:br>
            <a:br>
              <a:rPr lang="en-AU" b="1" dirty="0"/>
            </a:br>
            <a:r>
              <a:rPr lang="en-AU" b="1" dirty="0"/>
              <a:t>Before a revolution happens, it is perceived as impossible; after it happens, it is seen as having been inevitable” (Rosa Luxemburg)</a:t>
            </a:r>
          </a:p>
          <a:p>
            <a:pPr marL="25400" indent="0">
              <a:buNone/>
            </a:pPr>
            <a:endParaRPr lang="en-A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073150" y="265113"/>
            <a:ext cx="6997700" cy="703262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000" dirty="0">
                <a:solidFill>
                  <a:schemeClr val="tx1"/>
                </a:solidFill>
              </a:rPr>
              <a:t>What is capitalism?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33475"/>
            <a:ext cx="4429125" cy="4525963"/>
          </a:xfrm>
        </p:spPr>
        <p:txBody>
          <a:bodyPr/>
          <a:lstStyle/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/>
              <a:t>Society’s means of production privately owned.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/>
              <a:t>System driven by hunt for profit.</a:t>
            </a:r>
          </a:p>
          <a:p>
            <a:pPr marL="339725" indent="-339725" eaLnBrk="1" hangingPunct="1"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/>
              <a:t>Source of wealth is the labor of working people.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414"/>
            <a:ext cx="3133676" cy="445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580112" y="5877272"/>
            <a:ext cx="3168352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Lucida Sans Unicode" charset="0"/>
              </a:defRPr>
            </a:lvl9pPr>
          </a:lstStyle>
          <a:p>
            <a:pPr>
              <a:defRPr/>
            </a:pPr>
            <a:r>
              <a:rPr lang="en-US" sz="1600" i="1" dirty="0"/>
              <a:t>‘From the depths’ (USA, 1907)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331913" y="277813"/>
            <a:ext cx="6503791" cy="1171159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How Capitalism produces class divisions.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idx="1"/>
          </p:nvPr>
        </p:nvSpPr>
        <p:spPr>
          <a:xfrm>
            <a:off x="3716842" y="2047673"/>
            <a:ext cx="4484622" cy="2996476"/>
          </a:xfrm>
        </p:spPr>
        <p:txBody>
          <a:bodyPr>
            <a:noAutofit/>
          </a:bodyPr>
          <a:lstStyle/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4400" b="1" dirty="0"/>
              <a:t>Capitalist class.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4400" b="1" dirty="0"/>
              <a:t>Working class.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sz="4400" b="1" dirty="0"/>
              <a:t>Middle classes.</a:t>
            </a:r>
          </a:p>
        </p:txBody>
      </p:sp>
      <p:pic>
        <p:nvPicPr>
          <p:cNvPr id="2" name="Picture 1" descr="Depression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4" y="2047673"/>
            <a:ext cx="2274697" cy="29964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An unjust, oppressive system</a:t>
            </a:r>
            <a:endParaRPr dirty="0"/>
          </a:p>
        </p:txBody>
      </p:sp>
      <p:sp>
        <p:nvSpPr>
          <p:cNvPr id="91" name="Google Shape;9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Sexism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Racism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Homophobia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Poverty &amp; exploitation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Global warming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destruction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14" descr="Capitalist logic.tif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6800" y="1274762"/>
            <a:ext cx="3355975" cy="4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dirty="0"/>
              <a:t>What is the State?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</p:nvPr>
        </p:nvSpPr>
        <p:spPr>
          <a:xfrm>
            <a:off x="296863" y="1133475"/>
            <a:ext cx="4114800" cy="4902200"/>
          </a:xfrm>
        </p:spPr>
        <p:txBody>
          <a:bodyPr/>
          <a:lstStyle/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/>
              <a:t>Ultimate guardian of class rule.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/>
              <a:t>Fosters ideology and force and repression of the working class</a:t>
            </a:r>
          </a:p>
          <a:p>
            <a:pPr marL="339725" indent="-339725" eaLnBrk="1" hangingPunct="1">
              <a:lnSpc>
                <a:spcPct val="90000"/>
              </a:lnSpc>
              <a:buFont typeface="Arial" charset="0"/>
              <a:buChar char="•"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r>
              <a:rPr lang="en-US" b="1" dirty="0"/>
              <a:t>What is the alternative?</a:t>
            </a:r>
          </a:p>
          <a:p>
            <a:pPr marL="339725" indent="-339725" eaLnBrk="1" hangingPunct="1">
              <a:lnSpc>
                <a:spcPct val="90000"/>
              </a:lnSpc>
              <a:buClrTx/>
              <a:buSzTx/>
              <a:buFontTx/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  <a:defRPr/>
            </a:pPr>
            <a:endParaRPr lang="en-US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11" y="1268412"/>
            <a:ext cx="4284764" cy="4176811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capitalism be reformed?</a:t>
            </a:r>
            <a:endParaRPr dirty="0"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long as the system remains, all gains can only be provisional.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 solutions may sound attractive and effective, but our lifestyle ‘choices’ are limited as long as the system remains in place…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Short answer….</a:t>
            </a:r>
            <a:endParaRPr sz="4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r" rtl="0">
              <a:lnSpc>
                <a:spcPct val="80000"/>
              </a:lnSpc>
              <a:spcBef>
                <a:spcPts val="14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</a:pPr>
            <a:r>
              <a:rPr lang="en-US" sz="7400" b="1" i="0" u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NO!</a:t>
            </a:r>
            <a:endParaRPr/>
          </a:p>
        </p:txBody>
      </p:sp>
      <p:pic>
        <p:nvPicPr>
          <p:cNvPr id="99" name="Google Shape;99;p15" descr="Reform_v_revolution.tif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27612" y="1600200"/>
            <a:ext cx="3279775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Socialism?</a:t>
            </a:r>
            <a:endParaRPr dirty="0"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lnSpc>
                <a:spcPct val="80000"/>
              </a:lnSpc>
              <a:spcBef>
                <a:spcPts val="0"/>
              </a:spcBef>
              <a:buSzPts val="1800"/>
            </a:pPr>
            <a:r>
              <a:rPr lang="en-US" sz="3200" dirty="0"/>
              <a:t>Economy brought under social ownership and control.</a:t>
            </a:r>
          </a:p>
          <a:p>
            <a:pPr marL="342900" lvl="0" indent="-342900">
              <a:lnSpc>
                <a:spcPct val="80000"/>
              </a:lnSpc>
              <a:spcBef>
                <a:spcPts val="0"/>
              </a:spcBef>
              <a:buSzPts val="1800"/>
            </a:pPr>
            <a:r>
              <a:rPr lang="en-US" sz="3200" dirty="0"/>
              <a:t>Basis for profound social change.</a:t>
            </a:r>
          </a:p>
        </p:txBody>
      </p:sp>
      <p:pic>
        <p:nvPicPr>
          <p:cNvPr id="4" name="Picture 3" descr="Resistance.tiff">
            <a:extLst>
              <a:ext uri="{FF2B5EF4-FFF2-40B4-BE49-F238E27FC236}">
                <a16:creationId xmlns:a16="http://schemas.microsoft.com/office/drawing/2014/main" id="{2CE935EC-94F4-41DD-B129-2CF3EA35E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909" y="1417638"/>
            <a:ext cx="4438891" cy="3411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how do we get there?</a:t>
            </a:r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map or blueprint, but have to fight for it and that fight must involve the majority of people.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Ruling class will fight to defend their privilege and wealth.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Capitalist crisis and workin</a:t>
            </a:r>
            <a:r>
              <a:rPr lang="en-US" sz="2200" dirty="0"/>
              <a:t>g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 resistance - struggles emerge continuously throughout history</a:t>
            </a:r>
            <a:endParaRPr dirty="0"/>
          </a:p>
          <a:p>
            <a:pPr marL="342900" marR="0" lvl="0" indent="-3429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Working class/majority need to </a:t>
            </a:r>
            <a:r>
              <a:rPr lang="en-US" sz="2200" b="0" i="0" u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</a:t>
            </a:r>
            <a:r>
              <a:rPr lang="en-US" sz="22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win/defend our interests - that's why we need a party of our own.</a:t>
            </a:r>
            <a:endParaRPr dirty="0"/>
          </a:p>
        </p:txBody>
      </p:sp>
      <p:pic>
        <p:nvPicPr>
          <p:cNvPr id="120" name="Google Shape;120;p18" descr="blueprint.tif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10125" y="1600200"/>
            <a:ext cx="37147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party for the 99%</a:t>
            </a:r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Connected with the struggles of the day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Raising the profile of socialist ideas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Learn from past victories…and defeats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party that seeks to change the system.</a:t>
            </a:r>
            <a:endParaRPr dirty="0"/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19" descr="99_percent.tiff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1746250"/>
            <a:ext cx="4038600" cy="4233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486</Words>
  <Application>Microsoft Office PowerPoint</Application>
  <PresentationFormat>On-screen Show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Lucida Sans Unicode</vt:lpstr>
      <vt:lpstr>Office Theme</vt:lpstr>
      <vt:lpstr>PEOPLE &amp; PLANET BEFORE PROFIT: An introduction to socialism and the</vt:lpstr>
      <vt:lpstr>What is capitalism?</vt:lpstr>
      <vt:lpstr>How Capitalism produces class divisions.</vt:lpstr>
      <vt:lpstr>An unjust, oppressive system</vt:lpstr>
      <vt:lpstr>What is the State?</vt:lpstr>
      <vt:lpstr>Can capitalism be reformed?</vt:lpstr>
      <vt:lpstr>What is Socialism?</vt:lpstr>
      <vt:lpstr>But how do we get there?</vt:lpstr>
      <vt:lpstr>A party for the 99%</vt:lpstr>
      <vt:lpstr>The Socialist Alliance</vt:lpstr>
      <vt:lpstr>PowerPoint Presentation</vt:lpstr>
      <vt:lpstr>Fight for socialism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&amp; PLANET BEFORE PROFIT: An introduction to socialism and the</dc:title>
  <dc:creator>LafielAbriel</dc:creator>
  <cp:lastModifiedBy>Jacob Andrewartha</cp:lastModifiedBy>
  <cp:revision>14</cp:revision>
  <dcterms:modified xsi:type="dcterms:W3CDTF">2025-02-11T01:38:06Z</dcterms:modified>
</cp:coreProperties>
</file>